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6" r:id="rId3"/>
    <p:sldId id="271" r:id="rId4"/>
    <p:sldId id="272" r:id="rId5"/>
    <p:sldId id="267" r:id="rId6"/>
    <p:sldId id="268" r:id="rId7"/>
    <p:sldId id="276" r:id="rId8"/>
    <p:sldId id="279" r:id="rId9"/>
    <p:sldId id="280" r:id="rId10"/>
    <p:sldId id="281" r:id="rId11"/>
    <p:sldId id="282" r:id="rId12"/>
    <p:sldId id="275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7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2/6/14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2/6/14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2/6/14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2/6/14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2/6/14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2/6/14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2/6/14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2/6/14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2/6/14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2/6/14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2/6/14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/>
              <a:pPr/>
              <a:t>2/6/14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Revisiting Foothill’s Vision, Values and Institutional Goals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Wednesday, February 5, 2014</a:t>
            </a:r>
          </a:p>
          <a:p>
            <a:r>
              <a:rPr lang="en-US" dirty="0" smtClean="0"/>
              <a:t>PaRC Meeting</a:t>
            </a:r>
            <a:endParaRPr lang="en-US" dirty="0"/>
          </a:p>
        </p:txBody>
      </p:sp>
      <p:pic>
        <p:nvPicPr>
          <p:cNvPr id="4" name="Content Placeholder 3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685800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0" y="5953991"/>
            <a:ext cx="8208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E. Kuo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Goal: Improve student success</a:t>
            </a:r>
          </a:p>
          <a:p>
            <a:pPr lvl="1"/>
            <a:r>
              <a:rPr lang="en-US" dirty="0" smtClean="0"/>
              <a:t>2015 targets: </a:t>
            </a:r>
          </a:p>
          <a:p>
            <a:pPr lvl="2"/>
            <a:r>
              <a:rPr lang="en-US" dirty="0" smtClean="0"/>
              <a:t>80% or highest in persistence peer group</a:t>
            </a:r>
          </a:p>
          <a:p>
            <a:pPr lvl="2"/>
            <a:r>
              <a:rPr lang="en-US" dirty="0" smtClean="0"/>
              <a:t>Increase fall-to-fall persistence by 5%</a:t>
            </a:r>
          </a:p>
          <a:p>
            <a:pPr lvl="1"/>
            <a:r>
              <a:rPr lang="en-US" dirty="0" smtClean="0"/>
              <a:t>Metrics: ARCC report</a:t>
            </a:r>
          </a:p>
          <a:p>
            <a:pPr lvl="1"/>
            <a:r>
              <a:rPr lang="en-US" dirty="0" smtClean="0"/>
              <a:t>Updates: ARCC has been replaced by the Student Success Scorecard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Revisiting Our Institutional Goals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Goal: Improve outcomes of vocational students</a:t>
            </a:r>
          </a:p>
          <a:p>
            <a:pPr lvl="1"/>
            <a:r>
              <a:rPr lang="en-US" dirty="0" smtClean="0"/>
              <a:t>2015 target:</a:t>
            </a:r>
          </a:p>
          <a:p>
            <a:pPr lvl="2"/>
            <a:r>
              <a:rPr lang="en-US" dirty="0" smtClean="0"/>
              <a:t>90% or highest in vocational course success peer group</a:t>
            </a:r>
          </a:p>
          <a:p>
            <a:pPr lvl="1"/>
            <a:r>
              <a:rPr lang="en-US" dirty="0" smtClean="0"/>
              <a:t>Metrics: ARCC Report</a:t>
            </a:r>
          </a:p>
          <a:p>
            <a:pPr lvl="1"/>
            <a:r>
              <a:rPr lang="en-US" dirty="0" smtClean="0"/>
              <a:t>Updates: ARCC has been replaced by the Student Success Scorecard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Revisiting Our Institutional Goals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Winter 2014</a:t>
            </a:r>
          </a:p>
          <a:p>
            <a:pPr lvl="1"/>
            <a:r>
              <a:rPr lang="en-US" dirty="0" smtClean="0"/>
              <a:t>Align President’s vision with College vision</a:t>
            </a:r>
          </a:p>
          <a:p>
            <a:pPr lvl="1"/>
            <a:r>
              <a:rPr lang="en-US" dirty="0" smtClean="0"/>
              <a:t>Align values with mission and vision</a:t>
            </a:r>
          </a:p>
          <a:p>
            <a:pPr lvl="1"/>
            <a:r>
              <a:rPr lang="en-US" dirty="0" smtClean="0"/>
              <a:t>Revise institutional goals</a:t>
            </a:r>
          </a:p>
          <a:p>
            <a:pPr lvl="1"/>
            <a:r>
              <a:rPr lang="en-US" dirty="0" smtClean="0"/>
              <a:t>Discussion regarding institutional learning outcomes (4Cs)</a:t>
            </a:r>
          </a:p>
          <a:p>
            <a:pPr lvl="1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Proposed Process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February and March 2014</a:t>
            </a:r>
          </a:p>
          <a:p>
            <a:pPr lvl="1"/>
            <a:r>
              <a:rPr lang="en-US" dirty="0" smtClean="0"/>
              <a:t>Accept President’s vision</a:t>
            </a:r>
          </a:p>
          <a:p>
            <a:pPr lvl="1"/>
            <a:r>
              <a:rPr lang="en-US" dirty="0" smtClean="0"/>
              <a:t>Revision of College vision</a:t>
            </a:r>
          </a:p>
          <a:p>
            <a:pPr lvl="1"/>
            <a:r>
              <a:rPr lang="en-US" dirty="0" smtClean="0"/>
              <a:t>Begin revisiting institutional goals</a:t>
            </a:r>
          </a:p>
          <a:p>
            <a:pPr lvl="1"/>
            <a:r>
              <a:rPr lang="en-US" dirty="0" smtClean="0"/>
              <a:t>Revisit values, discuss and accept any revisions </a:t>
            </a:r>
          </a:p>
          <a:p>
            <a:pPr lvl="1"/>
            <a:r>
              <a:rPr lang="en-US" dirty="0" smtClean="0"/>
              <a:t>Discuss, revise institutional goals</a:t>
            </a:r>
          </a:p>
          <a:p>
            <a:pPr lvl="2"/>
            <a:r>
              <a:rPr lang="en-US" dirty="0" smtClean="0"/>
              <a:t>Once PaRC affirms institutional goals, core mission workgroups need to identify targets and metrics (basis of strategic plan).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Proposed Timeline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Questions?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Part of planning cycle</a:t>
            </a:r>
          </a:p>
          <a:p>
            <a:r>
              <a:rPr lang="en-US" dirty="0" smtClean="0"/>
              <a:t>Required as part of accreditation process</a:t>
            </a:r>
          </a:p>
          <a:p>
            <a:pPr lvl="1"/>
            <a:r>
              <a:rPr lang="en-US" dirty="0" smtClean="0"/>
              <a:t>Proposed new standards has expanded sections on college mission and academic quality/institutional effectiveness</a:t>
            </a:r>
          </a:p>
          <a:p>
            <a:r>
              <a:rPr lang="en-US" dirty="0" smtClean="0"/>
              <a:t>Demonstrates ongoing reflection and efforts towards institutional improvement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Overview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Bottom Line: </a:t>
            </a:r>
          </a:p>
          <a:p>
            <a:pPr lvl="1"/>
            <a:r>
              <a:rPr lang="en-US" dirty="0" smtClean="0"/>
              <a:t>What are the beliefs that drive Foothill College? </a:t>
            </a:r>
          </a:p>
          <a:p>
            <a:pPr lvl="1"/>
            <a:r>
              <a:rPr lang="en-US" dirty="0" smtClean="0"/>
              <a:t>How are these beliefs documented? </a:t>
            </a:r>
          </a:p>
          <a:p>
            <a:pPr lvl="1"/>
            <a:r>
              <a:rPr lang="en-US" dirty="0" smtClean="0"/>
              <a:t>Are these beliefs consistently expressed?</a:t>
            </a:r>
          </a:p>
          <a:p>
            <a:pPr lvl="1"/>
            <a:r>
              <a:rPr lang="en-US" dirty="0" smtClean="0"/>
              <a:t>Does Foothill College behave in ways that uphold these beliefs?</a:t>
            </a:r>
          </a:p>
          <a:p>
            <a:r>
              <a:rPr lang="en-US" dirty="0" smtClean="0"/>
              <a:t>These questions drive:</a:t>
            </a:r>
          </a:p>
          <a:p>
            <a:pPr lvl="1"/>
            <a:r>
              <a:rPr lang="en-US" dirty="0" smtClean="0"/>
              <a:t>Mission</a:t>
            </a:r>
          </a:p>
          <a:p>
            <a:pPr lvl="1"/>
            <a:r>
              <a:rPr lang="en-US" dirty="0" smtClean="0"/>
              <a:t>Vision</a:t>
            </a:r>
          </a:p>
          <a:p>
            <a:pPr lvl="1"/>
            <a:r>
              <a:rPr lang="en-US" dirty="0" smtClean="0"/>
              <a:t>Values</a:t>
            </a:r>
          </a:p>
          <a:p>
            <a:pPr lvl="1"/>
            <a:r>
              <a:rPr lang="en-US" dirty="0" smtClean="0"/>
              <a:t>Institutional Goals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Overview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Revised May 2013</a:t>
            </a:r>
          </a:p>
          <a:p>
            <a:r>
              <a:rPr lang="en-US" dirty="0" smtClean="0"/>
              <a:t>Foothill College offers educational excellence to diverse students seeking transfer, career preparation and enhancement, and basic skills mastery. We are committed to innovation, ongoing improvement, accessibility and serving our community.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Mission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9441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301336" y="1044079"/>
            <a:ext cx="4196052" cy="43143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President’s vision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301336" y="1475508"/>
            <a:ext cx="4196052" cy="4904509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3600" dirty="0" smtClean="0"/>
              <a:t>Foothill College educates students from</a:t>
            </a:r>
          </a:p>
          <a:p>
            <a:pPr>
              <a:buNone/>
            </a:pPr>
            <a:r>
              <a:rPr lang="en-US" sz="3600" dirty="0" smtClean="0"/>
              <a:t>diverse backgrounds that represent the </a:t>
            </a:r>
          </a:p>
          <a:p>
            <a:pPr>
              <a:buNone/>
            </a:pPr>
            <a:r>
              <a:rPr lang="en-US" sz="3600" dirty="0" smtClean="0"/>
              <a:t>demographics of Silicon Valley, with </a:t>
            </a:r>
          </a:p>
          <a:p>
            <a:pPr>
              <a:buNone/>
            </a:pPr>
            <a:r>
              <a:rPr lang="en-US" sz="3600" dirty="0" smtClean="0"/>
              <a:t>particular attention to underserved and </a:t>
            </a:r>
          </a:p>
          <a:p>
            <a:pPr>
              <a:buNone/>
            </a:pPr>
            <a:r>
              <a:rPr lang="en-US" sz="3600" dirty="0" smtClean="0"/>
              <a:t>underrepresented populations. Foothill</a:t>
            </a:r>
          </a:p>
          <a:p>
            <a:pPr>
              <a:buNone/>
            </a:pPr>
            <a:r>
              <a:rPr lang="en-US" sz="3600" dirty="0" smtClean="0"/>
              <a:t>students master content and skills that build</a:t>
            </a:r>
          </a:p>
          <a:p>
            <a:pPr>
              <a:buNone/>
            </a:pPr>
            <a:r>
              <a:rPr lang="en-US" sz="3600" dirty="0" smtClean="0"/>
              <a:t>their competencies in communication,</a:t>
            </a:r>
          </a:p>
          <a:p>
            <a:pPr>
              <a:buNone/>
            </a:pPr>
            <a:r>
              <a:rPr lang="en-US" sz="3600" dirty="0" smtClean="0"/>
              <a:t>quantitative reasoning, critical analysis, and </a:t>
            </a:r>
          </a:p>
          <a:p>
            <a:pPr>
              <a:buNone/>
            </a:pPr>
            <a:r>
              <a:rPr lang="en-US" sz="3600" dirty="0" smtClean="0"/>
              <a:t>global consciousness. They develop and act </a:t>
            </a:r>
          </a:p>
          <a:p>
            <a:pPr>
              <a:buNone/>
            </a:pPr>
            <a:r>
              <a:rPr lang="en-US" sz="3600" dirty="0" smtClean="0"/>
              <a:t>upon a sense of responsibility to be stewards </a:t>
            </a:r>
          </a:p>
          <a:p>
            <a:pPr>
              <a:buNone/>
            </a:pPr>
            <a:r>
              <a:rPr lang="en-US" sz="3600" dirty="0" smtClean="0"/>
              <a:t>of the public good.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sz="3600" dirty="0" smtClean="0"/>
              <a:t>The high quality educational experience at</a:t>
            </a:r>
          </a:p>
          <a:p>
            <a:pPr>
              <a:buNone/>
            </a:pPr>
            <a:r>
              <a:rPr lang="en-US" sz="3600" dirty="0" smtClean="0"/>
              <a:t>Foothill is the result of: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600" dirty="0" smtClean="0"/>
              <a:t>*Relevant curriculum</a:t>
            </a:r>
            <a:br>
              <a:rPr lang="en-US" sz="3600" dirty="0" smtClean="0"/>
            </a:br>
            <a:r>
              <a:rPr lang="en-US" sz="3600" dirty="0" smtClean="0"/>
              <a:t>*Effective instruction</a:t>
            </a:r>
            <a:br>
              <a:rPr lang="en-US" sz="3600" dirty="0" smtClean="0"/>
            </a:br>
            <a:r>
              <a:rPr lang="en-US" sz="3600" dirty="0" smtClean="0"/>
              <a:t>*Comprehensive support services</a:t>
            </a:r>
            <a:br>
              <a:rPr lang="en-US" sz="3600" dirty="0" smtClean="0"/>
            </a:br>
            <a:r>
              <a:rPr lang="en-US" sz="3600" dirty="0" smtClean="0"/>
              <a:t>*Strategic partnerships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4645025" y="1044079"/>
            <a:ext cx="4041775" cy="43143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College Vision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5025" y="1475508"/>
            <a:ext cx="4239202" cy="490450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Foothill College envisions itself as a</a:t>
            </a:r>
          </a:p>
          <a:p>
            <a:pPr>
              <a:buNone/>
            </a:pPr>
            <a:r>
              <a:rPr lang="en-US" dirty="0" smtClean="0"/>
              <a:t>community of scholars where a diverse </a:t>
            </a:r>
          </a:p>
          <a:p>
            <a:pPr>
              <a:buNone/>
            </a:pPr>
            <a:r>
              <a:rPr lang="en-US" dirty="0" smtClean="0"/>
              <a:t>population of students, faculty and staff </a:t>
            </a:r>
          </a:p>
          <a:p>
            <a:pPr>
              <a:buNone/>
            </a:pPr>
            <a:r>
              <a:rPr lang="en-US" dirty="0" smtClean="0"/>
              <a:t>intersect and are engaged in the search for </a:t>
            </a:r>
          </a:p>
          <a:p>
            <a:pPr>
              <a:buNone/>
            </a:pPr>
            <a:r>
              <a:rPr lang="en-US" dirty="0" smtClean="0"/>
              <a:t>truth and meaning. We recognize that by </a:t>
            </a:r>
          </a:p>
          <a:p>
            <a:pPr>
              <a:buNone/>
            </a:pPr>
            <a:r>
              <a:rPr lang="en-US" dirty="0" smtClean="0"/>
              <a:t>necessity this search must be informed by a </a:t>
            </a:r>
          </a:p>
          <a:p>
            <a:pPr>
              <a:buNone/>
            </a:pPr>
            <a:r>
              <a:rPr lang="en-US" dirty="0" smtClean="0"/>
              <a:t>multiplicity of disciplinary modes of inquiry. </a:t>
            </a:r>
          </a:p>
          <a:p>
            <a:pPr>
              <a:buNone/>
            </a:pPr>
            <a:r>
              <a:rPr lang="en-US" dirty="0" smtClean="0"/>
              <a:t>In order to ensure that every student has </a:t>
            </a:r>
          </a:p>
          <a:p>
            <a:pPr>
              <a:buNone/>
            </a:pPr>
            <a:r>
              <a:rPr lang="en-US" dirty="0" smtClean="0"/>
              <a:t>the opportunity to share in this vision, </a:t>
            </a:r>
          </a:p>
          <a:p>
            <a:pPr>
              <a:buNone/>
            </a:pPr>
            <a:r>
              <a:rPr lang="en-US" dirty="0" smtClean="0"/>
              <a:t>Foothill College commits itself to providing </a:t>
            </a:r>
          </a:p>
          <a:p>
            <a:pPr>
              <a:buNone/>
            </a:pPr>
            <a:r>
              <a:rPr lang="en-US" dirty="0" smtClean="0"/>
              <a:t>students with the necessary student </a:t>
            </a:r>
          </a:p>
          <a:p>
            <a:pPr>
              <a:buNone/>
            </a:pPr>
            <a:r>
              <a:rPr lang="en-US" dirty="0" smtClean="0"/>
              <a:t>support services, outstanding instruction, </a:t>
            </a:r>
          </a:p>
          <a:p>
            <a:pPr>
              <a:buNone/>
            </a:pPr>
            <a:r>
              <a:rPr lang="en-US" dirty="0" smtClean="0"/>
              <a:t>and opportunities for leadership both </a:t>
            </a:r>
          </a:p>
          <a:p>
            <a:pPr>
              <a:buNone/>
            </a:pPr>
            <a:r>
              <a:rPr lang="en-US" dirty="0" smtClean="0"/>
              <a:t>within and outside the classroom. By </a:t>
            </a:r>
          </a:p>
          <a:p>
            <a:pPr>
              <a:buNone/>
            </a:pPr>
            <a:r>
              <a:rPr lang="en-US" dirty="0" smtClean="0"/>
              <a:t>enacting this vision, the college ensures </a:t>
            </a:r>
          </a:p>
          <a:p>
            <a:pPr>
              <a:buNone/>
            </a:pPr>
            <a:r>
              <a:rPr lang="en-US" dirty="0" smtClean="0"/>
              <a:t>that it remains the distinctive and innovative </a:t>
            </a:r>
          </a:p>
          <a:p>
            <a:pPr>
              <a:buNone/>
            </a:pPr>
            <a:r>
              <a:rPr lang="en-US" dirty="0" smtClean="0"/>
              <a:t>institution it has been since its inception.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Revisiting the Vision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587336" y="1475509"/>
            <a:ext cx="789709" cy="218209"/>
          </a:xfrm>
          <a:prstGeom prst="rect">
            <a:avLst/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63682" y="2774373"/>
            <a:ext cx="789709" cy="218209"/>
          </a:xfrm>
          <a:prstGeom prst="rect">
            <a:avLst/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940710" y="1996785"/>
            <a:ext cx="789709" cy="218209"/>
          </a:xfrm>
          <a:prstGeom prst="rect">
            <a:avLst/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665807" y="1737013"/>
            <a:ext cx="2085394" cy="21820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751200" y="1996785"/>
            <a:ext cx="1634263" cy="21820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18259" y="3315347"/>
            <a:ext cx="3351067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Institutional Learning Outcomes?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363682" y="1955222"/>
            <a:ext cx="183919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528213" y="1955222"/>
            <a:ext cx="6806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665807" y="2214994"/>
            <a:ext cx="10180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7256902" y="3281804"/>
            <a:ext cx="789709" cy="218209"/>
          </a:xfrm>
          <a:prstGeom prst="rect">
            <a:avLst/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036493" y="4622861"/>
            <a:ext cx="2332759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How vision is achieved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342669" y="3753489"/>
            <a:ext cx="2332759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How vision is achieved</a:t>
            </a:r>
            <a:endParaRPr lang="en-US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2213264" y="5704609"/>
            <a:ext cx="1584613" cy="10391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719779" y="4561610"/>
            <a:ext cx="1431639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573357" y="5496791"/>
            <a:ext cx="1013979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350702" y="4561610"/>
            <a:ext cx="1013979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4" grpId="0" animBg="1"/>
      <p:bldP spid="32" grpId="0" animBg="1"/>
      <p:bldP spid="33" grpId="0" animBg="1"/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Honesty</a:t>
            </a:r>
          </a:p>
          <a:p>
            <a:r>
              <a:rPr lang="en-US" dirty="0" smtClean="0"/>
              <a:t>Integrity</a:t>
            </a:r>
          </a:p>
          <a:p>
            <a:r>
              <a:rPr lang="en-US" dirty="0" smtClean="0"/>
              <a:t>Trust </a:t>
            </a:r>
          </a:p>
          <a:p>
            <a:r>
              <a:rPr lang="en-US" dirty="0" smtClean="0"/>
              <a:t>Openness</a:t>
            </a:r>
          </a:p>
          <a:p>
            <a:r>
              <a:rPr lang="en-US" dirty="0" smtClean="0"/>
              <a:t>Transparency</a:t>
            </a:r>
          </a:p>
          <a:p>
            <a:r>
              <a:rPr lang="en-US" dirty="0" smtClean="0"/>
              <a:t>Forgiveness</a:t>
            </a:r>
          </a:p>
          <a:p>
            <a:r>
              <a:rPr lang="en-US" dirty="0" smtClean="0"/>
              <a:t>Sustainability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Reflect the current mission?</a:t>
            </a:r>
          </a:p>
          <a:p>
            <a:pPr lvl="1"/>
            <a:r>
              <a:rPr lang="en-US" dirty="0" smtClean="0"/>
              <a:t>innovation </a:t>
            </a:r>
          </a:p>
          <a:p>
            <a:pPr lvl="1"/>
            <a:r>
              <a:rPr lang="en-US" dirty="0" smtClean="0"/>
              <a:t>ongoing improvement </a:t>
            </a:r>
          </a:p>
          <a:p>
            <a:pPr lvl="1"/>
            <a:r>
              <a:rPr lang="en-US" dirty="0" smtClean="0"/>
              <a:t>accessibility</a:t>
            </a:r>
          </a:p>
          <a:p>
            <a:pPr lvl="1"/>
            <a:r>
              <a:rPr lang="en-US" dirty="0" smtClean="0"/>
              <a:t>serving our community</a:t>
            </a:r>
          </a:p>
          <a:p>
            <a:r>
              <a:rPr lang="en-US" dirty="0" smtClean="0"/>
              <a:t>Reflect the vision?</a:t>
            </a:r>
          </a:p>
          <a:p>
            <a:r>
              <a:rPr lang="en-US" dirty="0" smtClean="0"/>
              <a:t>Other values?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Revisiting Our Values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Improve student achievement outcomes </a:t>
            </a:r>
          </a:p>
          <a:p>
            <a:r>
              <a:rPr lang="en-US" dirty="0" smtClean="0"/>
              <a:t>Improve student outcomes and close the achievement gap</a:t>
            </a:r>
          </a:p>
          <a:p>
            <a:r>
              <a:rPr lang="en-US" dirty="0" smtClean="0"/>
              <a:t>Improve student success</a:t>
            </a:r>
          </a:p>
          <a:p>
            <a:r>
              <a:rPr lang="en-US" dirty="0" smtClean="0"/>
              <a:t>Improve outcomes of vocational students</a:t>
            </a:r>
          </a:p>
          <a:p>
            <a:endParaRPr lang="en-US" dirty="0" smtClean="0"/>
          </a:p>
          <a:p>
            <a:r>
              <a:rPr lang="en-US" dirty="0" smtClean="0"/>
              <a:t>Review, Define, Measure</a:t>
            </a:r>
          </a:p>
          <a:p>
            <a:r>
              <a:rPr lang="en-US" dirty="0" smtClean="0"/>
              <a:t>Should support what is stated in mission and vision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Revisiting Our Institutional Goals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Goal: Improve student achievement outcomes </a:t>
            </a:r>
          </a:p>
          <a:p>
            <a:pPr lvl="1"/>
            <a:r>
              <a:rPr lang="en-US" dirty="0" smtClean="0"/>
              <a:t>2015 targets: </a:t>
            </a:r>
          </a:p>
          <a:p>
            <a:pPr lvl="2"/>
            <a:r>
              <a:rPr lang="en-US" dirty="0" smtClean="0"/>
              <a:t>85% or highest in basic skills completion peer group; </a:t>
            </a:r>
          </a:p>
          <a:p>
            <a:pPr lvl="2"/>
            <a:r>
              <a:rPr lang="en-US" dirty="0" smtClean="0"/>
              <a:t>67% or highest in basic skills improvement peer group</a:t>
            </a:r>
          </a:p>
          <a:p>
            <a:pPr lvl="1"/>
            <a:r>
              <a:rPr lang="en-US" dirty="0" smtClean="0"/>
              <a:t>Metric: ARCC report</a:t>
            </a:r>
          </a:p>
          <a:p>
            <a:pPr lvl="1"/>
            <a:r>
              <a:rPr lang="en-US" dirty="0" smtClean="0"/>
              <a:t>Update: ARCC has been replaced by the Student Success Scorecard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Revisiting Our Institutional Goals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3"/>
            <a:ext cx="8229600" cy="498689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Goal: Improve student outcomes and close the achievement gap</a:t>
            </a:r>
          </a:p>
          <a:p>
            <a:pPr lvl="1"/>
            <a:r>
              <a:rPr lang="en-US" dirty="0" smtClean="0"/>
              <a:t>2015 targets: </a:t>
            </a:r>
          </a:p>
          <a:p>
            <a:pPr lvl="2"/>
            <a:r>
              <a:rPr lang="en-US" dirty="0" smtClean="0"/>
              <a:t>Course success increase by 5%, specifically regarding narrowing the gap among groups</a:t>
            </a:r>
          </a:p>
          <a:p>
            <a:pPr lvl="2"/>
            <a:r>
              <a:rPr lang="en-US" dirty="0" smtClean="0"/>
              <a:t>Increase transfer rates by 8%</a:t>
            </a:r>
          </a:p>
          <a:p>
            <a:pPr lvl="2"/>
            <a:r>
              <a:rPr lang="en-US" dirty="0" smtClean="0"/>
              <a:t>8% increase in degrees/certificates </a:t>
            </a:r>
          </a:p>
          <a:p>
            <a:pPr lvl="1"/>
            <a:r>
              <a:rPr lang="en-US" dirty="0" smtClean="0"/>
              <a:t>Metrics: CCCC Datamart; Transfer Velocity, ARCC report</a:t>
            </a:r>
          </a:p>
          <a:p>
            <a:pPr lvl="1"/>
            <a:r>
              <a:rPr lang="en-US" dirty="0" smtClean="0"/>
              <a:t>Update: </a:t>
            </a:r>
          </a:p>
          <a:p>
            <a:pPr lvl="2"/>
            <a:r>
              <a:rPr lang="en-US" dirty="0" smtClean="0"/>
              <a:t>ARCC has been replaced by the Student Success Scorecard </a:t>
            </a:r>
          </a:p>
          <a:p>
            <a:pPr lvl="2"/>
            <a:r>
              <a:rPr lang="en-US" dirty="0" smtClean="0"/>
              <a:t>African American: 56%, Asian: 78%, Latino: 65%; Pacific Islanders: 56%; Whites: 77%; Other/Unk: 83% (F13)	</a:t>
            </a:r>
          </a:p>
          <a:p>
            <a:pPr lvl="2"/>
            <a:r>
              <a:rPr lang="en-US" dirty="0" smtClean="0"/>
              <a:t>6-yr transfer rate 2004-05 cohort vs. 2005-06: 55% to 56%</a:t>
            </a:r>
          </a:p>
          <a:p>
            <a:pPr lvl="2"/>
            <a:r>
              <a:rPr lang="en-US" dirty="0" smtClean="0"/>
              <a:t>African Americans: 46% to 51%; Latinos: 30% to 40%</a:t>
            </a:r>
          </a:p>
          <a:p>
            <a:pPr lvl="2"/>
            <a:r>
              <a:rPr lang="en-US" dirty="0" smtClean="0"/>
              <a:t>Awards: 2009-10 649 vs. 2012-13 1,140 (75% increase)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Revisiting Our Institutional Goals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720</Words>
  <Application>Microsoft Macintosh PowerPoint</Application>
  <PresentationFormat>On-screen Show (4:3)</PresentationFormat>
  <Paragraphs>146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Revisiting Foothill’s Vision, Values and Institutional Goals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FHDA</cp:lastModifiedBy>
  <cp:revision>33</cp:revision>
  <dcterms:created xsi:type="dcterms:W3CDTF">2012-03-27T05:18:19Z</dcterms:created>
  <dcterms:modified xsi:type="dcterms:W3CDTF">2014-02-06T15:43:13Z</dcterms:modified>
</cp:coreProperties>
</file>